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60" r:id="rId3"/>
    <p:sldId id="257" r:id="rId4"/>
    <p:sldId id="258" r:id="rId5"/>
    <p:sldId id="261" r:id="rId6"/>
    <p:sldId id="263" r:id="rId7"/>
    <p:sldId id="264" r:id="rId8"/>
    <p:sldId id="259" r:id="rId9"/>
    <p:sldId id="262" r:id="rId10"/>
    <p:sldId id="265" r:id="rId11"/>
    <p:sldId id="266" r:id="rId12"/>
    <p:sldId id="268"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04" d="100"/>
          <a:sy n="104" d="100"/>
        </p:scale>
        <p:origin x="232" y="56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40780D1A-417B-469E-8464-D4A1904FA9E7}"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9B299F7E-A52C-4447-AF9B-65805743B68B}">
      <dgm:prSet/>
      <dgm:spPr/>
      <dgm:t>
        <a:bodyPr/>
        <a:lstStyle/>
        <a:p>
          <a:r>
            <a:rPr kumimoji="1" lang="en-US" baseline="0" dirty="0"/>
            <a:t>A black hole is a region of spacetime wherein gravity is so strong that no matter or electromagnetic energy (e.g. light) can escape it.</a:t>
          </a:r>
          <a:endParaRPr lang="en-US" dirty="0"/>
        </a:p>
      </dgm:t>
    </dgm:pt>
    <dgm:pt modelId="{0E8BC93B-0A68-4FA5-9150-8666AF231053}" type="parTrans" cxnId="{2049F646-14F1-476E-A2D2-71240B2A8D58}">
      <dgm:prSet/>
      <dgm:spPr/>
      <dgm:t>
        <a:bodyPr/>
        <a:lstStyle/>
        <a:p>
          <a:endParaRPr lang="en-US"/>
        </a:p>
      </dgm:t>
    </dgm:pt>
    <dgm:pt modelId="{743BF6DF-CB91-45EF-8A2A-B01A95D27543}" type="sibTrans" cxnId="{2049F646-14F1-476E-A2D2-71240B2A8D58}">
      <dgm:prSet/>
      <dgm:spPr/>
      <dgm:t>
        <a:bodyPr/>
        <a:lstStyle/>
        <a:p>
          <a:endParaRPr lang="en-US"/>
        </a:p>
      </dgm:t>
    </dgm:pt>
    <dgm:pt modelId="{6542A88C-7AB4-45C6-8FB9-825DBC4E9DB5}">
      <dgm:prSet/>
      <dgm:spPr/>
      <dgm:t>
        <a:bodyPr/>
        <a:lstStyle/>
        <a:p>
          <a:r>
            <a:rPr kumimoji="1" lang="en-US" baseline="0" dirty="0"/>
            <a:t>Anyway, this is a very massive object. That means its motion produces gravitational waves that are easier to observe.</a:t>
          </a:r>
          <a:endParaRPr lang="en-US" dirty="0"/>
        </a:p>
      </dgm:t>
    </dgm:pt>
    <dgm:pt modelId="{AA6FA480-BFF9-497C-A56D-7FAA3E227A6E}" type="parTrans" cxnId="{DB2920BF-F6A8-4D9B-9BF3-8B6572780C79}">
      <dgm:prSet/>
      <dgm:spPr/>
      <dgm:t>
        <a:bodyPr/>
        <a:lstStyle/>
        <a:p>
          <a:endParaRPr lang="en-US"/>
        </a:p>
      </dgm:t>
    </dgm:pt>
    <dgm:pt modelId="{18170F47-C127-4D86-AA3F-2E023D5C988D}" type="sibTrans" cxnId="{DB2920BF-F6A8-4D9B-9BF3-8B6572780C79}">
      <dgm:prSet/>
      <dgm:spPr/>
      <dgm:t>
        <a:bodyPr/>
        <a:lstStyle/>
        <a:p>
          <a:endParaRPr lang="en-US"/>
        </a:p>
      </dgm:t>
    </dgm:pt>
    <dgm:pt modelId="{1A5EE819-8BEA-4D25-9A23-1ABDB0ABDD10}" type="pres">
      <dgm:prSet presAssocID="{40780D1A-417B-469E-8464-D4A1904FA9E7}" presName="root" presStyleCnt="0">
        <dgm:presLayoutVars>
          <dgm:dir/>
          <dgm:resizeHandles val="exact"/>
        </dgm:presLayoutVars>
      </dgm:prSet>
      <dgm:spPr/>
    </dgm:pt>
    <dgm:pt modelId="{FF96FF09-08BF-427A-82F0-A5CA907EA3DF}" type="pres">
      <dgm:prSet presAssocID="{9B299F7E-A52C-4447-AF9B-65805743B68B}" presName="compNode" presStyleCnt="0"/>
      <dgm:spPr/>
    </dgm:pt>
    <dgm:pt modelId="{A139E779-2E68-4AFE-BA60-5C81398476E9}" type="pres">
      <dgm:prSet presAssocID="{9B299F7E-A52C-4447-AF9B-65805743B68B}" presName="bgRect" presStyleLbl="bgShp" presStyleIdx="0" presStyleCnt="2"/>
      <dgm:spPr/>
    </dgm:pt>
    <dgm:pt modelId="{CE80499C-6C37-420F-8BF1-F93613D2612B}" type="pres">
      <dgm:prSet presAssocID="{9B299F7E-A52C-4447-AF9B-65805743B68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原子"/>
        </a:ext>
      </dgm:extLst>
    </dgm:pt>
    <dgm:pt modelId="{353032D7-C6A4-4BDE-AEC0-E1FCEBA02264}" type="pres">
      <dgm:prSet presAssocID="{9B299F7E-A52C-4447-AF9B-65805743B68B}" presName="spaceRect" presStyleCnt="0"/>
      <dgm:spPr/>
    </dgm:pt>
    <dgm:pt modelId="{9BF66ACD-E236-4FC1-9313-E93261C65D90}" type="pres">
      <dgm:prSet presAssocID="{9B299F7E-A52C-4447-AF9B-65805743B68B}" presName="parTx" presStyleLbl="revTx" presStyleIdx="0" presStyleCnt="2">
        <dgm:presLayoutVars>
          <dgm:chMax val="0"/>
          <dgm:chPref val="0"/>
        </dgm:presLayoutVars>
      </dgm:prSet>
      <dgm:spPr/>
    </dgm:pt>
    <dgm:pt modelId="{2E1D5210-D587-4CD6-871C-9A55EF3DFA41}" type="pres">
      <dgm:prSet presAssocID="{743BF6DF-CB91-45EF-8A2A-B01A95D27543}" presName="sibTrans" presStyleCnt="0"/>
      <dgm:spPr/>
    </dgm:pt>
    <dgm:pt modelId="{8FD4A3E8-BF99-434C-AB0B-DF776E3E875F}" type="pres">
      <dgm:prSet presAssocID="{6542A88C-7AB4-45C6-8FB9-825DBC4E9DB5}" presName="compNode" presStyleCnt="0"/>
      <dgm:spPr/>
    </dgm:pt>
    <dgm:pt modelId="{1799B0A3-91B4-4E0A-A206-491E1843E597}" type="pres">
      <dgm:prSet presAssocID="{6542A88C-7AB4-45C6-8FB9-825DBC4E9DB5}" presName="bgRect" presStyleLbl="bgShp" presStyleIdx="1" presStyleCnt="2"/>
      <dgm:spPr/>
    </dgm:pt>
    <dgm:pt modelId="{2CC4A5E5-1F59-4B96-9357-B1890EE4D115}" type="pres">
      <dgm:prSet presAssocID="{6542A88C-7AB4-45C6-8FB9-825DBC4E9DB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ridge scene"/>
        </a:ext>
      </dgm:extLst>
    </dgm:pt>
    <dgm:pt modelId="{385BF66A-8B07-4B6B-B87C-2A0C99D1AE15}" type="pres">
      <dgm:prSet presAssocID="{6542A88C-7AB4-45C6-8FB9-825DBC4E9DB5}" presName="spaceRect" presStyleCnt="0"/>
      <dgm:spPr/>
    </dgm:pt>
    <dgm:pt modelId="{519F325A-20F0-4D43-BFD7-C25F1B54A5E0}" type="pres">
      <dgm:prSet presAssocID="{6542A88C-7AB4-45C6-8FB9-825DBC4E9DB5}" presName="parTx" presStyleLbl="revTx" presStyleIdx="1" presStyleCnt="2">
        <dgm:presLayoutVars>
          <dgm:chMax val="0"/>
          <dgm:chPref val="0"/>
        </dgm:presLayoutVars>
      </dgm:prSet>
      <dgm:spPr/>
    </dgm:pt>
  </dgm:ptLst>
  <dgm:cxnLst>
    <dgm:cxn modelId="{2049F646-14F1-476E-A2D2-71240B2A8D58}" srcId="{40780D1A-417B-469E-8464-D4A1904FA9E7}" destId="{9B299F7E-A52C-4447-AF9B-65805743B68B}" srcOrd="0" destOrd="0" parTransId="{0E8BC93B-0A68-4FA5-9150-8666AF231053}" sibTransId="{743BF6DF-CB91-45EF-8A2A-B01A95D27543}"/>
    <dgm:cxn modelId="{140B4F6F-7282-451A-9E09-3D7D0C94F6AB}" type="presOf" srcId="{9B299F7E-A52C-4447-AF9B-65805743B68B}" destId="{9BF66ACD-E236-4FC1-9313-E93261C65D90}" srcOrd="0" destOrd="0" presId="urn:microsoft.com/office/officeart/2018/2/layout/IconVerticalSolidList"/>
    <dgm:cxn modelId="{DB2920BF-F6A8-4D9B-9BF3-8B6572780C79}" srcId="{40780D1A-417B-469E-8464-D4A1904FA9E7}" destId="{6542A88C-7AB4-45C6-8FB9-825DBC4E9DB5}" srcOrd="1" destOrd="0" parTransId="{AA6FA480-BFF9-497C-A56D-7FAA3E227A6E}" sibTransId="{18170F47-C127-4D86-AA3F-2E023D5C988D}"/>
    <dgm:cxn modelId="{87C23FD3-85FD-4CE3-909F-6B64E742BB00}" type="presOf" srcId="{40780D1A-417B-469E-8464-D4A1904FA9E7}" destId="{1A5EE819-8BEA-4D25-9A23-1ABDB0ABDD10}" srcOrd="0" destOrd="0" presId="urn:microsoft.com/office/officeart/2018/2/layout/IconVerticalSolidList"/>
    <dgm:cxn modelId="{3E0D82DF-AE0B-40B5-A956-E169BCEE991F}" type="presOf" srcId="{6542A88C-7AB4-45C6-8FB9-825DBC4E9DB5}" destId="{519F325A-20F0-4D43-BFD7-C25F1B54A5E0}" srcOrd="0" destOrd="0" presId="urn:microsoft.com/office/officeart/2018/2/layout/IconVerticalSolidList"/>
    <dgm:cxn modelId="{BFB4C595-E40F-4C8E-8B67-C1312DAAF644}" type="presParOf" srcId="{1A5EE819-8BEA-4D25-9A23-1ABDB0ABDD10}" destId="{FF96FF09-08BF-427A-82F0-A5CA907EA3DF}" srcOrd="0" destOrd="0" presId="urn:microsoft.com/office/officeart/2018/2/layout/IconVerticalSolidList"/>
    <dgm:cxn modelId="{2423EF9C-B973-46D9-9A46-A248E60EC971}" type="presParOf" srcId="{FF96FF09-08BF-427A-82F0-A5CA907EA3DF}" destId="{A139E779-2E68-4AFE-BA60-5C81398476E9}" srcOrd="0" destOrd="0" presId="urn:microsoft.com/office/officeart/2018/2/layout/IconVerticalSolidList"/>
    <dgm:cxn modelId="{78FCEA9F-D5F8-4273-AAF6-0D927FEFB434}" type="presParOf" srcId="{FF96FF09-08BF-427A-82F0-A5CA907EA3DF}" destId="{CE80499C-6C37-420F-8BF1-F93613D2612B}" srcOrd="1" destOrd="0" presId="urn:microsoft.com/office/officeart/2018/2/layout/IconVerticalSolidList"/>
    <dgm:cxn modelId="{3B13FA08-E193-4A7C-9A4D-9291ACA1B1EB}" type="presParOf" srcId="{FF96FF09-08BF-427A-82F0-A5CA907EA3DF}" destId="{353032D7-C6A4-4BDE-AEC0-E1FCEBA02264}" srcOrd="2" destOrd="0" presId="urn:microsoft.com/office/officeart/2018/2/layout/IconVerticalSolidList"/>
    <dgm:cxn modelId="{0BB3049D-22C1-4A76-996A-1C32022CB184}" type="presParOf" srcId="{FF96FF09-08BF-427A-82F0-A5CA907EA3DF}" destId="{9BF66ACD-E236-4FC1-9313-E93261C65D90}" srcOrd="3" destOrd="0" presId="urn:microsoft.com/office/officeart/2018/2/layout/IconVerticalSolidList"/>
    <dgm:cxn modelId="{68E76470-B329-430E-ADBC-97473952ED7D}" type="presParOf" srcId="{1A5EE819-8BEA-4D25-9A23-1ABDB0ABDD10}" destId="{2E1D5210-D587-4CD6-871C-9A55EF3DFA41}" srcOrd="1" destOrd="0" presId="urn:microsoft.com/office/officeart/2018/2/layout/IconVerticalSolidList"/>
    <dgm:cxn modelId="{3768EA6E-9C15-40D1-9EA6-ABC15D995B66}" type="presParOf" srcId="{1A5EE819-8BEA-4D25-9A23-1ABDB0ABDD10}" destId="{8FD4A3E8-BF99-434C-AB0B-DF776E3E875F}" srcOrd="2" destOrd="0" presId="urn:microsoft.com/office/officeart/2018/2/layout/IconVerticalSolidList"/>
    <dgm:cxn modelId="{41615EFC-BD90-489E-B98B-47164DDF4CAB}" type="presParOf" srcId="{8FD4A3E8-BF99-434C-AB0B-DF776E3E875F}" destId="{1799B0A3-91B4-4E0A-A206-491E1843E597}" srcOrd="0" destOrd="0" presId="urn:microsoft.com/office/officeart/2018/2/layout/IconVerticalSolidList"/>
    <dgm:cxn modelId="{93B30E91-B5B8-4831-8471-E928A7AF41DD}" type="presParOf" srcId="{8FD4A3E8-BF99-434C-AB0B-DF776E3E875F}" destId="{2CC4A5E5-1F59-4B96-9357-B1890EE4D115}" srcOrd="1" destOrd="0" presId="urn:microsoft.com/office/officeart/2018/2/layout/IconVerticalSolidList"/>
    <dgm:cxn modelId="{3DAA4036-9E47-4796-B8F0-BFABFEEB0A0D}" type="presParOf" srcId="{8FD4A3E8-BF99-434C-AB0B-DF776E3E875F}" destId="{385BF66A-8B07-4B6B-B87C-2A0C99D1AE15}" srcOrd="2" destOrd="0" presId="urn:microsoft.com/office/officeart/2018/2/layout/IconVerticalSolidList"/>
    <dgm:cxn modelId="{56F00D3A-FC5C-4551-9897-62515BC45E64}" type="presParOf" srcId="{8FD4A3E8-BF99-434C-AB0B-DF776E3E875F}" destId="{519F325A-20F0-4D43-BFD7-C25F1B54A5E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39E779-2E68-4AFE-BA60-5C81398476E9}">
      <dsp:nvSpPr>
        <dsp:cNvPr id="0" name=""/>
        <dsp:cNvSpPr/>
      </dsp:nvSpPr>
      <dsp:spPr>
        <a:xfrm>
          <a:off x="0" y="906399"/>
          <a:ext cx="6506304" cy="167335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E80499C-6C37-420F-8BF1-F93613D2612B}">
      <dsp:nvSpPr>
        <dsp:cNvPr id="0" name=""/>
        <dsp:cNvSpPr/>
      </dsp:nvSpPr>
      <dsp:spPr>
        <a:xfrm>
          <a:off x="506188" y="1282903"/>
          <a:ext cx="920343" cy="9203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9BF66ACD-E236-4FC1-9313-E93261C65D90}">
      <dsp:nvSpPr>
        <dsp:cNvPr id="0" name=""/>
        <dsp:cNvSpPr/>
      </dsp:nvSpPr>
      <dsp:spPr>
        <a:xfrm>
          <a:off x="1932721" y="906399"/>
          <a:ext cx="4573582" cy="16733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096" tIns="177096" rIns="177096" bIns="177096" numCol="1" spcCol="1270" anchor="ctr" anchorCtr="0">
          <a:noAutofit/>
        </a:bodyPr>
        <a:lstStyle/>
        <a:p>
          <a:pPr marL="0" lvl="0" indent="0" algn="l" defTabSz="933450">
            <a:lnSpc>
              <a:spcPct val="90000"/>
            </a:lnSpc>
            <a:spcBef>
              <a:spcPct val="0"/>
            </a:spcBef>
            <a:spcAft>
              <a:spcPct val="35000"/>
            </a:spcAft>
            <a:buNone/>
          </a:pPr>
          <a:r>
            <a:rPr kumimoji="1" lang="en-US" sz="2100" kern="1200" baseline="0" dirty="0"/>
            <a:t>A black hole is a region of spacetime wherein gravity is so strong that no matter or electromagnetic energy (e.g. light) can escape it.</a:t>
          </a:r>
          <a:endParaRPr lang="en-US" sz="2100" kern="1200" dirty="0"/>
        </a:p>
      </dsp:txBody>
      <dsp:txXfrm>
        <a:off x="1932721" y="906399"/>
        <a:ext cx="4573582" cy="1673352"/>
      </dsp:txXfrm>
    </dsp:sp>
    <dsp:sp modelId="{1799B0A3-91B4-4E0A-A206-491E1843E597}">
      <dsp:nvSpPr>
        <dsp:cNvPr id="0" name=""/>
        <dsp:cNvSpPr/>
      </dsp:nvSpPr>
      <dsp:spPr>
        <a:xfrm>
          <a:off x="0" y="2998089"/>
          <a:ext cx="6506304" cy="167335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C4A5E5-1F59-4B96-9357-B1890EE4D115}">
      <dsp:nvSpPr>
        <dsp:cNvPr id="0" name=""/>
        <dsp:cNvSpPr/>
      </dsp:nvSpPr>
      <dsp:spPr>
        <a:xfrm>
          <a:off x="506188" y="3374593"/>
          <a:ext cx="920343" cy="9203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519F325A-20F0-4D43-BFD7-C25F1B54A5E0}">
      <dsp:nvSpPr>
        <dsp:cNvPr id="0" name=""/>
        <dsp:cNvSpPr/>
      </dsp:nvSpPr>
      <dsp:spPr>
        <a:xfrm>
          <a:off x="1932721" y="2998089"/>
          <a:ext cx="4573582" cy="16733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096" tIns="177096" rIns="177096" bIns="177096" numCol="1" spcCol="1270" anchor="ctr" anchorCtr="0">
          <a:noAutofit/>
        </a:bodyPr>
        <a:lstStyle/>
        <a:p>
          <a:pPr marL="0" lvl="0" indent="0" algn="l" defTabSz="933450">
            <a:lnSpc>
              <a:spcPct val="90000"/>
            </a:lnSpc>
            <a:spcBef>
              <a:spcPct val="0"/>
            </a:spcBef>
            <a:spcAft>
              <a:spcPct val="35000"/>
            </a:spcAft>
            <a:buNone/>
          </a:pPr>
          <a:r>
            <a:rPr kumimoji="1" lang="en-US" sz="2100" kern="1200" baseline="0" dirty="0"/>
            <a:t>Anyway, this is a very massive object. That means its motion produces gravitational waves that are easier to observe.</a:t>
          </a:r>
          <a:endParaRPr lang="en-US" sz="2100" kern="1200" dirty="0"/>
        </a:p>
      </dsp:txBody>
      <dsp:txXfrm>
        <a:off x="1932721" y="2998089"/>
        <a:ext cx="4573582" cy="167335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png>
</file>

<file path=ppt/media/image3.svg>
</file>

<file path=ppt/media/image4.png>
</file>

<file path=ppt/media/image5.sv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82214F-150F-314A-ABC2-6D8802F7266E}" type="datetimeFigureOut">
              <a:rPr kumimoji="1" lang="zh-CN" altLang="en-US" smtClean="0"/>
              <a:t>2024/11/4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16CDDE-C5BE-224E-B7E7-CD04421E77BE}" type="slidenum">
              <a:rPr kumimoji="1" lang="zh-CN" altLang="en-US" smtClean="0"/>
              <a:t>‹#›</a:t>
            </a:fld>
            <a:endParaRPr kumimoji="1" lang="zh-CN" altLang="en-US"/>
          </a:p>
        </p:txBody>
      </p:sp>
    </p:spTree>
    <p:extLst>
      <p:ext uri="{BB962C8B-B14F-4D97-AF65-F5344CB8AC3E}">
        <p14:creationId xmlns:p14="http://schemas.microsoft.com/office/powerpoint/2010/main" val="3464071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316CDDE-C5BE-224E-B7E7-CD04421E77BE}" type="slidenum">
              <a:rPr kumimoji="1" lang="zh-CN" altLang="en-US" smtClean="0"/>
              <a:t>3</a:t>
            </a:fld>
            <a:endParaRPr kumimoji="1" lang="zh-CN" altLang="en-US"/>
          </a:p>
        </p:txBody>
      </p:sp>
    </p:spTree>
    <p:extLst>
      <p:ext uri="{BB962C8B-B14F-4D97-AF65-F5344CB8AC3E}">
        <p14:creationId xmlns:p14="http://schemas.microsoft.com/office/powerpoint/2010/main" val="3022636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11/4/24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11/4/24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CN" altLang="en-US"/>
              <a:t>单击此处编辑母版标题样式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11/4/24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11/4/24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11/4/24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11/4/24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11/4/24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11/4/24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11/4/24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30DECA-E52C-4D56-96B9-718590A2E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7A046A95-1E4D-4EAE-9146-822CF94F04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E94C9933-93E1-43FF-8BC2-8F0B7794D3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12" name="Freeform 6">
              <a:extLst>
                <a:ext uri="{FF2B5EF4-FFF2-40B4-BE49-F238E27FC236}">
                  <a16:creationId xmlns:a16="http://schemas.microsoft.com/office/drawing/2014/main" id="{B3AA8CBD-7A2E-4084-A09F-484D16658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p:nvSpPr>
          <p:cNvPr id="2" name="标题 1">
            <a:extLst>
              <a:ext uri="{FF2B5EF4-FFF2-40B4-BE49-F238E27FC236}">
                <a16:creationId xmlns:a16="http://schemas.microsoft.com/office/drawing/2014/main" id="{4623951F-DB1F-1137-3628-D08C10480F2C}"/>
              </a:ext>
            </a:extLst>
          </p:cNvPr>
          <p:cNvSpPr>
            <a:spLocks noGrp="1"/>
          </p:cNvSpPr>
          <p:nvPr>
            <p:ph type="ctrTitle"/>
          </p:nvPr>
        </p:nvSpPr>
        <p:spPr>
          <a:xfrm>
            <a:off x="1562669" y="1480930"/>
            <a:ext cx="8447964" cy="3254321"/>
          </a:xfrm>
        </p:spPr>
        <p:txBody>
          <a:bodyPr>
            <a:normAutofit/>
          </a:bodyPr>
          <a:lstStyle/>
          <a:p>
            <a:pPr algn="l"/>
            <a:r>
              <a:rPr kumimoji="1" lang="en-US" altLang="zh-CN" sz="6600" dirty="0"/>
              <a:t>Project 3</a:t>
            </a:r>
            <a:endParaRPr kumimoji="1" lang="zh-CN" altLang="en-US" sz="6600" dirty="0"/>
          </a:p>
        </p:txBody>
      </p:sp>
      <p:sp>
        <p:nvSpPr>
          <p:cNvPr id="3" name="副标题 2">
            <a:extLst>
              <a:ext uri="{FF2B5EF4-FFF2-40B4-BE49-F238E27FC236}">
                <a16:creationId xmlns:a16="http://schemas.microsoft.com/office/drawing/2014/main" id="{B7635C73-77A0-5CE9-780E-1306F54AE51F}"/>
              </a:ext>
            </a:extLst>
          </p:cNvPr>
          <p:cNvSpPr>
            <a:spLocks noGrp="1"/>
          </p:cNvSpPr>
          <p:nvPr>
            <p:ph type="subTitle" idx="1"/>
          </p:nvPr>
        </p:nvSpPr>
        <p:spPr>
          <a:xfrm>
            <a:off x="1562668" y="4804850"/>
            <a:ext cx="5957248" cy="1086237"/>
          </a:xfrm>
        </p:spPr>
        <p:txBody>
          <a:bodyPr>
            <a:normAutofit/>
          </a:bodyPr>
          <a:lstStyle/>
          <a:p>
            <a:pPr algn="l">
              <a:spcAft>
                <a:spcPts val="600"/>
              </a:spcAft>
            </a:pPr>
            <a:r>
              <a:rPr kumimoji="1" lang="en" altLang="zh-CN" dirty="0"/>
              <a:t>Gravitational Wave and Black Hole</a:t>
            </a:r>
          </a:p>
          <a:p>
            <a:pPr algn="l">
              <a:spcAft>
                <a:spcPts val="600"/>
              </a:spcAft>
            </a:pPr>
            <a:r>
              <a:rPr kumimoji="1" lang="en" altLang="zh-CN" sz="1100" dirty="0" err="1"/>
              <a:t>Yaoqi</a:t>
            </a:r>
            <a:r>
              <a:rPr kumimoji="1" lang="en" altLang="zh-CN" sz="1100" dirty="0"/>
              <a:t> Lei, </a:t>
            </a:r>
            <a:r>
              <a:rPr kumimoji="1" lang="en" altLang="zh-CN" sz="1100" dirty="0" err="1"/>
              <a:t>Haechan</a:t>
            </a:r>
            <a:r>
              <a:rPr kumimoji="1" lang="en" altLang="zh-CN" sz="1100" dirty="0"/>
              <a:t> Jung, Yuhang Mao</a:t>
            </a:r>
            <a:endParaRPr kumimoji="1" lang="zh-CN" altLang="en-US" sz="1100" dirty="0"/>
          </a:p>
        </p:txBody>
      </p:sp>
    </p:spTree>
    <p:extLst>
      <p:ext uri="{BB962C8B-B14F-4D97-AF65-F5344CB8AC3E}">
        <p14:creationId xmlns:p14="http://schemas.microsoft.com/office/powerpoint/2010/main" val="3513713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9D945C-0B43-9144-2407-72C126091073}"/>
              </a:ext>
            </a:extLst>
          </p:cNvPr>
          <p:cNvSpPr>
            <a:spLocks noGrp="1"/>
          </p:cNvSpPr>
          <p:nvPr>
            <p:ph type="title"/>
          </p:nvPr>
        </p:nvSpPr>
        <p:spPr>
          <a:xfrm>
            <a:off x="1390650" y="685800"/>
            <a:ext cx="4705346" cy="1485900"/>
          </a:xfrm>
        </p:spPr>
        <p:txBody>
          <a:bodyPr vert="horz" lIns="91440" tIns="45720" rIns="91440" bIns="45720" rtlCol="0">
            <a:normAutofit/>
          </a:bodyPr>
          <a:lstStyle/>
          <a:p>
            <a:r>
              <a:rPr kumimoji="1" lang="en-US" altLang="zh-CN" cap="all" dirty="0"/>
              <a:t>STEP 3</a:t>
            </a:r>
          </a:p>
        </p:txBody>
      </p:sp>
      <p:sp>
        <p:nvSpPr>
          <p:cNvPr id="3" name="内容占位符 2">
            <a:extLst>
              <a:ext uri="{FF2B5EF4-FFF2-40B4-BE49-F238E27FC236}">
                <a16:creationId xmlns:a16="http://schemas.microsoft.com/office/drawing/2014/main" id="{612A2B66-DEB4-11B7-9C9A-8A633A2A195C}"/>
              </a:ext>
            </a:extLst>
          </p:cNvPr>
          <p:cNvSpPr>
            <a:spLocks noGrp="1"/>
          </p:cNvSpPr>
          <p:nvPr>
            <p:ph idx="1"/>
          </p:nvPr>
        </p:nvSpPr>
        <p:spPr>
          <a:xfrm>
            <a:off x="1390649" y="2286000"/>
            <a:ext cx="4743353" cy="3581400"/>
          </a:xfrm>
        </p:spPr>
        <p:txBody>
          <a:bodyPr vert="horz" lIns="91440" tIns="45720" rIns="91440" bIns="45720" rtlCol="0">
            <a:normAutofit/>
          </a:bodyPr>
          <a:lstStyle/>
          <a:p>
            <a:pPr marL="0" indent="0">
              <a:spcBef>
                <a:spcPts val="0"/>
              </a:spcBef>
              <a:spcAft>
                <a:spcPts val="600"/>
              </a:spcAft>
              <a:buNone/>
            </a:pPr>
            <a:r>
              <a:rPr kumimoji="1" lang="en-US" altLang="zh-CN" dirty="0"/>
              <a:t>We enlarged the peak portion and overlapped the LIGO-Hanford and LIGO-Livingston data.</a:t>
            </a:r>
          </a:p>
          <a:p>
            <a:pPr marL="0" indent="0">
              <a:spcBef>
                <a:spcPts val="0"/>
              </a:spcBef>
              <a:spcAft>
                <a:spcPts val="600"/>
              </a:spcAft>
              <a:buNone/>
            </a:pPr>
            <a:r>
              <a:rPr kumimoji="1" lang="en-US" altLang="zh-CN" dirty="0"/>
              <a:t>We can see that as the two black holes move closer together, the gravitational waves get stronger and stronger. But when they merged, the gravitational waves suddenly fell back to normal levels.</a:t>
            </a:r>
          </a:p>
        </p:txBody>
      </p:sp>
      <p:pic>
        <p:nvPicPr>
          <p:cNvPr id="6" name="图片 5" descr="蓝色的星球&#10;&#10;描述已自动生成">
            <a:extLst>
              <a:ext uri="{FF2B5EF4-FFF2-40B4-BE49-F238E27FC236}">
                <a16:creationId xmlns:a16="http://schemas.microsoft.com/office/drawing/2014/main" id="{8DE6B3B3-5828-644C-A234-F4AE94BC6A4A}"/>
              </a:ext>
            </a:extLst>
          </p:cNvPr>
          <p:cNvPicPr>
            <a:picLocks noChangeAspect="1"/>
          </p:cNvPicPr>
          <p:nvPr/>
        </p:nvPicPr>
        <p:blipFill>
          <a:blip r:embed="rId2"/>
          <a:srcRect l="2504" r="18669" b="1"/>
          <a:stretch/>
        </p:blipFill>
        <p:spPr>
          <a:xfrm>
            <a:off x="6742277" y="685800"/>
            <a:ext cx="4806252" cy="3368663"/>
          </a:xfrm>
          <a:prstGeom prst="rect">
            <a:avLst/>
          </a:prstGeom>
        </p:spPr>
      </p:pic>
      <p:pic>
        <p:nvPicPr>
          <p:cNvPr id="5" name="图片 4" descr="图表, 折线图&#10;&#10;描述已自动生成">
            <a:extLst>
              <a:ext uri="{FF2B5EF4-FFF2-40B4-BE49-F238E27FC236}">
                <a16:creationId xmlns:a16="http://schemas.microsoft.com/office/drawing/2014/main" id="{FE0F5A6E-FB3E-F45B-C96D-9656D6FFC784}"/>
              </a:ext>
            </a:extLst>
          </p:cNvPr>
          <p:cNvPicPr>
            <a:picLocks noChangeAspect="1"/>
          </p:cNvPicPr>
          <p:nvPr/>
        </p:nvPicPr>
        <p:blipFill>
          <a:blip r:embed="rId3"/>
          <a:srcRect l="14297" r="8623"/>
          <a:stretch/>
        </p:blipFill>
        <p:spPr>
          <a:xfrm>
            <a:off x="6729220" y="4145903"/>
            <a:ext cx="4819307" cy="2047663"/>
          </a:xfrm>
          <a:prstGeom prst="rect">
            <a:avLst/>
          </a:prstGeom>
        </p:spPr>
      </p:pic>
    </p:spTree>
    <p:extLst>
      <p:ext uri="{BB962C8B-B14F-4D97-AF65-F5344CB8AC3E}">
        <p14:creationId xmlns:p14="http://schemas.microsoft.com/office/powerpoint/2010/main" val="2777464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4"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5"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useBgFill="1">
        <p:nvSpPr>
          <p:cNvPr id="27" name="Rectangle 26">
            <a:extLst>
              <a:ext uri="{FF2B5EF4-FFF2-40B4-BE49-F238E27FC236}">
                <a16:creationId xmlns:a16="http://schemas.microsoft.com/office/drawing/2014/main" id="{7BB74091-09FE-44AF-8325-7FE6E175F7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12A52BB7-C20B-BB07-C98D-C680134ADB90}"/>
              </a:ext>
            </a:extLst>
          </p:cNvPr>
          <p:cNvSpPr>
            <a:spLocks noGrp="1"/>
          </p:cNvSpPr>
          <p:nvPr>
            <p:ph type="title"/>
          </p:nvPr>
        </p:nvSpPr>
        <p:spPr>
          <a:xfrm>
            <a:off x="752858" y="4736961"/>
            <a:ext cx="10720685" cy="936769"/>
          </a:xfrm>
        </p:spPr>
        <p:txBody>
          <a:bodyPr vert="horz" lIns="91440" tIns="45720" rIns="91440" bIns="45720" rtlCol="0" anchor="b">
            <a:normAutofit/>
          </a:bodyPr>
          <a:lstStyle/>
          <a:p>
            <a:pPr algn="ctr"/>
            <a:r>
              <a:rPr kumimoji="1" lang="en-US" altLang="zh-CN" sz="4800" cap="all"/>
              <a:t>Step 4</a:t>
            </a:r>
          </a:p>
        </p:txBody>
      </p:sp>
      <p:sp>
        <p:nvSpPr>
          <p:cNvPr id="3" name="内容占位符 2">
            <a:extLst>
              <a:ext uri="{FF2B5EF4-FFF2-40B4-BE49-F238E27FC236}">
                <a16:creationId xmlns:a16="http://schemas.microsoft.com/office/drawing/2014/main" id="{6498E1D9-E09B-DE75-B4AE-B21639639CF7}"/>
              </a:ext>
            </a:extLst>
          </p:cNvPr>
          <p:cNvSpPr>
            <a:spLocks noGrp="1"/>
          </p:cNvSpPr>
          <p:nvPr>
            <p:ph idx="1"/>
          </p:nvPr>
        </p:nvSpPr>
        <p:spPr>
          <a:xfrm>
            <a:off x="752857" y="5673730"/>
            <a:ext cx="10731565" cy="509351"/>
          </a:xfrm>
        </p:spPr>
        <p:txBody>
          <a:bodyPr vert="horz" lIns="91440" tIns="45720" rIns="91440" bIns="45720" rtlCol="0">
            <a:normAutofit/>
          </a:bodyPr>
          <a:lstStyle/>
          <a:p>
            <a:pPr marL="0" indent="0" algn="ctr">
              <a:lnSpc>
                <a:spcPct val="112000"/>
              </a:lnSpc>
              <a:spcBef>
                <a:spcPts val="0"/>
              </a:spcBef>
              <a:spcAft>
                <a:spcPts val="600"/>
              </a:spcAft>
              <a:buNone/>
            </a:pPr>
            <a:r>
              <a:rPr kumimoji="1" lang="en-US" altLang="zh-CN" dirty="0"/>
              <a:t>Draw a time-frequency graph and use colors to indicate normalized energy.</a:t>
            </a:r>
          </a:p>
        </p:txBody>
      </p:sp>
      <p:pic>
        <p:nvPicPr>
          <p:cNvPr id="5" name="图片 4">
            <a:extLst>
              <a:ext uri="{FF2B5EF4-FFF2-40B4-BE49-F238E27FC236}">
                <a16:creationId xmlns:a16="http://schemas.microsoft.com/office/drawing/2014/main" id="{A18D9821-59A0-25D3-21A0-99D17698469B}"/>
              </a:ext>
            </a:extLst>
          </p:cNvPr>
          <p:cNvPicPr>
            <a:picLocks noChangeAspect="1"/>
          </p:cNvPicPr>
          <p:nvPr/>
        </p:nvPicPr>
        <p:blipFill>
          <a:blip r:embed="rId2"/>
          <a:srcRect t="9624" b="15309"/>
          <a:stretch/>
        </p:blipFill>
        <p:spPr>
          <a:xfrm>
            <a:off x="20" y="10"/>
            <a:ext cx="12191980" cy="4187119"/>
          </a:xfrm>
          <a:prstGeom prst="rect">
            <a:avLst/>
          </a:prstGeom>
        </p:spPr>
      </p:pic>
      <p:sp>
        <p:nvSpPr>
          <p:cNvPr id="29" name="Freeform: Shape 28">
            <a:extLst>
              <a:ext uri="{FF2B5EF4-FFF2-40B4-BE49-F238E27FC236}">
                <a16:creationId xmlns:a16="http://schemas.microsoft.com/office/drawing/2014/main" id="{0F30CCEB-94C4-4F72-BA5A-9CEA85302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434936" y="4446551"/>
            <a:ext cx="1957171" cy="1103687"/>
          </a:xfrm>
          <a:custGeom>
            <a:avLst/>
            <a:gdLst>
              <a:gd name="connsiteX0" fmla="*/ 2017702 w 2017702"/>
              <a:gd name="connsiteY0" fmla="*/ 1137821 h 1137821"/>
              <a:gd name="connsiteX1" fmla="*/ 404 w 2017702"/>
              <a:gd name="connsiteY1" fmla="*/ 1137821 h 1137821"/>
              <a:gd name="connsiteX2" fmla="*/ 0 w 2017702"/>
              <a:gd name="connsiteY2" fmla="*/ 900216 h 1137821"/>
              <a:gd name="connsiteX3" fmla="*/ 1767759 w 2017702"/>
              <a:gd name="connsiteY3" fmla="*/ 901031 h 1137821"/>
              <a:gd name="connsiteX4" fmla="*/ 1767759 w 2017702"/>
              <a:gd name="connsiteY4" fmla="*/ 0 h 1137821"/>
              <a:gd name="connsiteX5" fmla="*/ 2017702 w 2017702"/>
              <a:gd name="connsiteY5" fmla="*/ 0 h 113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7702" h="1137821">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tx2">
              <a:alpha val="80000"/>
            </a:schemeClr>
          </a:solidFill>
          <a:ln w="0">
            <a:noFill/>
            <a:prstDash val="solid"/>
            <a:round/>
            <a:headEnd/>
            <a:tailEnd/>
          </a:ln>
        </p:spPr>
        <p:txBody>
          <a:bodyPr/>
          <a:lstStyle/>
          <a:p>
            <a:endParaRPr lang="zh-CN" altLang="en-US"/>
          </a:p>
        </p:txBody>
      </p:sp>
      <p:sp>
        <p:nvSpPr>
          <p:cNvPr id="31" name="Freeform: Shape 30">
            <a:extLst>
              <a:ext uri="{FF2B5EF4-FFF2-40B4-BE49-F238E27FC236}">
                <a16:creationId xmlns:a16="http://schemas.microsoft.com/office/drawing/2014/main" id="{0DE1A94F-CC8B-4954-97A7-ADD4F300D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96837" y="5311230"/>
            <a:ext cx="2042265" cy="1213486"/>
          </a:xfrm>
          <a:custGeom>
            <a:avLst/>
            <a:gdLst>
              <a:gd name="connsiteX0" fmla="*/ 1844618 w 2105428"/>
              <a:gd name="connsiteY0" fmla="*/ 0 h 1251016"/>
              <a:gd name="connsiteX1" fmla="*/ 2105428 w 2105428"/>
              <a:gd name="connsiteY1" fmla="*/ 0 h 1251016"/>
              <a:gd name="connsiteX2" fmla="*/ 2105428 w 2105428"/>
              <a:gd name="connsiteY2" fmla="*/ 1251016 h 1251016"/>
              <a:gd name="connsiteX3" fmla="*/ 421 w 2105428"/>
              <a:gd name="connsiteY3" fmla="*/ 1251016 h 1251016"/>
              <a:gd name="connsiteX4" fmla="*/ 0 w 2105428"/>
              <a:gd name="connsiteY4" fmla="*/ 1003081 h 1251016"/>
              <a:gd name="connsiteX5" fmla="*/ 1844618 w 2105428"/>
              <a:gd name="connsiteY5" fmla="*/ 1003931 h 125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428" h="1251016">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tx2">
              <a:alpha val="80000"/>
            </a:schemeClr>
          </a:solidFill>
          <a:ln w="0">
            <a:noFill/>
            <a:prstDash val="solid"/>
            <a:round/>
            <a:headEnd/>
            <a:tailEnd/>
          </a:ln>
        </p:spPr>
        <p:txBody>
          <a:bodyPr/>
          <a:lstStyle/>
          <a:p>
            <a:endParaRPr lang="zh-CN" altLang="en-US"/>
          </a:p>
        </p:txBody>
      </p:sp>
    </p:spTree>
    <p:extLst>
      <p:ext uri="{BB962C8B-B14F-4D97-AF65-F5344CB8AC3E}">
        <p14:creationId xmlns:p14="http://schemas.microsoft.com/office/powerpoint/2010/main" val="405036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useBgFill="1">
        <p:nvSpPr>
          <p:cNvPr id="14" name="Rectangle 13">
            <a:extLst>
              <a:ext uri="{FF2B5EF4-FFF2-40B4-BE49-F238E27FC236}">
                <a16:creationId xmlns:a16="http://schemas.microsoft.com/office/drawing/2014/main" id="{5D213B41-AC9B-4E61-BEED-FF4C168A8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9C59528B-2616-3BEA-146E-6A978F4C1564}"/>
              </a:ext>
            </a:extLst>
          </p:cNvPr>
          <p:cNvSpPr>
            <a:spLocks noGrp="1"/>
          </p:cNvSpPr>
          <p:nvPr>
            <p:ph type="title"/>
          </p:nvPr>
        </p:nvSpPr>
        <p:spPr>
          <a:xfrm>
            <a:off x="659230" y="1013722"/>
            <a:ext cx="10869750" cy="1237298"/>
          </a:xfrm>
        </p:spPr>
        <p:txBody>
          <a:bodyPr vert="horz" lIns="91440" tIns="45720" rIns="91440" bIns="45720" rtlCol="0" anchor="b">
            <a:normAutofit/>
          </a:bodyPr>
          <a:lstStyle/>
          <a:p>
            <a:pPr algn="ctr"/>
            <a:r>
              <a:rPr kumimoji="1" lang="en-US" altLang="zh-CN" sz="6600" cap="all"/>
              <a:t>Step 5</a:t>
            </a:r>
          </a:p>
        </p:txBody>
      </p:sp>
      <p:sp>
        <p:nvSpPr>
          <p:cNvPr id="3" name="内容占位符 2">
            <a:extLst>
              <a:ext uri="{FF2B5EF4-FFF2-40B4-BE49-F238E27FC236}">
                <a16:creationId xmlns:a16="http://schemas.microsoft.com/office/drawing/2014/main" id="{ADFAEB9E-7432-12FE-BDB2-6E5C7DCB0D7C}"/>
              </a:ext>
            </a:extLst>
          </p:cNvPr>
          <p:cNvSpPr>
            <a:spLocks noGrp="1"/>
          </p:cNvSpPr>
          <p:nvPr>
            <p:ph idx="1"/>
          </p:nvPr>
        </p:nvSpPr>
        <p:spPr>
          <a:xfrm>
            <a:off x="659230" y="566008"/>
            <a:ext cx="10869750" cy="538636"/>
          </a:xfrm>
        </p:spPr>
        <p:txBody>
          <a:bodyPr vert="horz" lIns="91440" tIns="45720" rIns="91440" bIns="45720" rtlCol="0">
            <a:normAutofit/>
          </a:bodyPr>
          <a:lstStyle/>
          <a:p>
            <a:pPr marL="0" indent="0" algn="ctr">
              <a:lnSpc>
                <a:spcPct val="112000"/>
              </a:lnSpc>
              <a:spcBef>
                <a:spcPts val="0"/>
              </a:spcBef>
              <a:spcAft>
                <a:spcPts val="600"/>
              </a:spcAft>
              <a:buNone/>
            </a:pPr>
            <a:r>
              <a:rPr kumimoji="1" lang="en-US" altLang="zh-CN" sz="2300" dirty="0"/>
              <a:t>We calculate the mass of the black hole and the energy release from merger.</a:t>
            </a:r>
          </a:p>
        </p:txBody>
      </p:sp>
      <p:sp>
        <p:nvSpPr>
          <p:cNvPr id="16" name="Freeform 6">
            <a:extLst>
              <a:ext uri="{FF2B5EF4-FFF2-40B4-BE49-F238E27FC236}">
                <a16:creationId xmlns:a16="http://schemas.microsoft.com/office/drawing/2014/main" id="{628FBD9F-3B86-4C98-8F77-3833207377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8154184" y="2884231"/>
            <a:ext cx="3005889" cy="4046220"/>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alpha val="90000"/>
            </a:schemeClr>
          </a:solidFill>
          <a:ln w="0">
            <a:noFill/>
            <a:prstDash val="solid"/>
            <a:round/>
            <a:headEnd/>
            <a:tailEnd/>
          </a:ln>
        </p:spPr>
        <p:txBody>
          <a:bodyPr/>
          <a:lstStyle/>
          <a:p>
            <a:endParaRPr lang="en-US" dirty="0"/>
          </a:p>
        </p:txBody>
      </p:sp>
      <p:pic>
        <p:nvPicPr>
          <p:cNvPr id="5" name="图片 4" descr="文本, 应用程序, 聊天或短信&#10;&#10;描述已自动生成">
            <a:extLst>
              <a:ext uri="{FF2B5EF4-FFF2-40B4-BE49-F238E27FC236}">
                <a16:creationId xmlns:a16="http://schemas.microsoft.com/office/drawing/2014/main" id="{89B0CBC6-88A9-88E9-4EAA-9BE28710E815}"/>
              </a:ext>
            </a:extLst>
          </p:cNvPr>
          <p:cNvPicPr>
            <a:picLocks noChangeAspect="1"/>
          </p:cNvPicPr>
          <p:nvPr/>
        </p:nvPicPr>
        <p:blipFill>
          <a:blip r:embed="rId2"/>
          <a:stretch>
            <a:fillRect/>
          </a:stretch>
        </p:blipFill>
        <p:spPr>
          <a:xfrm>
            <a:off x="1097279" y="3356536"/>
            <a:ext cx="10059627" cy="2213118"/>
          </a:xfrm>
          <a:prstGeom prst="rect">
            <a:avLst/>
          </a:prstGeom>
        </p:spPr>
      </p:pic>
      <p:sp>
        <p:nvSpPr>
          <p:cNvPr id="18" name="Freeform 6">
            <a:extLst>
              <a:ext uri="{FF2B5EF4-FFF2-40B4-BE49-F238E27FC236}">
                <a16:creationId xmlns:a16="http://schemas.microsoft.com/office/drawing/2014/main" id="{6283F864-E3D1-457B-865A-DDC32254D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80808" y="1936677"/>
            <a:ext cx="3006491" cy="4046220"/>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alpha val="90000"/>
            </a:schemeClr>
          </a:solidFill>
          <a:ln w="0">
            <a:noFill/>
            <a:prstDash val="solid"/>
            <a:round/>
            <a:headEnd/>
            <a:tailEnd/>
          </a:ln>
        </p:spPr>
        <p:txBody>
          <a:bodyPr/>
          <a:lstStyle/>
          <a:p>
            <a:endParaRPr lang="zh-CN" altLang="en-US"/>
          </a:p>
        </p:txBody>
      </p:sp>
    </p:spTree>
    <p:extLst>
      <p:ext uri="{BB962C8B-B14F-4D97-AF65-F5344CB8AC3E}">
        <p14:creationId xmlns:p14="http://schemas.microsoft.com/office/powerpoint/2010/main" val="142663942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2"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3"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useBgFill="1">
        <p:nvSpPr>
          <p:cNvPr id="25" name="Rectangle 24">
            <a:extLst>
              <a:ext uri="{FF2B5EF4-FFF2-40B4-BE49-F238E27FC236}">
                <a16:creationId xmlns:a16="http://schemas.microsoft.com/office/drawing/2014/main" id="{EC2B4A13-0632-456F-A66A-2D0CDB9D3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1568A552-34C4-41D2-A36B-9E86EC569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730653" y="-921117"/>
            <a:ext cx="1756584" cy="4408488"/>
          </a:xfrm>
          <a:custGeom>
            <a:avLst/>
            <a:gdLst>
              <a:gd name="connsiteX0" fmla="*/ 1756584 w 1756584"/>
              <a:gd name="connsiteY0" fmla="*/ 4408488 h 4408488"/>
              <a:gd name="connsiteX1" fmla="*/ 1756584 w 1756584"/>
              <a:gd name="connsiteY1" fmla="*/ 0 h 4408488"/>
              <a:gd name="connsiteX2" fmla="*/ 1350810 w 1756584"/>
              <a:gd name="connsiteY2" fmla="*/ 0 h 4408488"/>
              <a:gd name="connsiteX3" fmla="*/ 1350810 w 1756584"/>
              <a:gd name="connsiteY3" fmla="*/ 4024068 h 4408488"/>
              <a:gd name="connsiteX4" fmla="*/ 0 w 1756584"/>
              <a:gd name="connsiteY4" fmla="*/ 4023445 h 4408488"/>
              <a:gd name="connsiteX5" fmla="*/ 0 w 1756584"/>
              <a:gd name="connsiteY5" fmla="*/ 4408488 h 440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56584" h="4408488">
                <a:moveTo>
                  <a:pt x="1756584" y="4408488"/>
                </a:moveTo>
                <a:lnTo>
                  <a:pt x="1756584" y="0"/>
                </a:lnTo>
                <a:lnTo>
                  <a:pt x="1350810" y="0"/>
                </a:lnTo>
                <a:lnTo>
                  <a:pt x="1350810" y="4024068"/>
                </a:lnTo>
                <a:lnTo>
                  <a:pt x="0" y="4023445"/>
                </a:lnTo>
                <a:lnTo>
                  <a:pt x="0" y="4408488"/>
                </a:lnTo>
                <a:close/>
              </a:path>
            </a:pathLst>
          </a:custGeom>
          <a:solidFill>
            <a:schemeClr val="tx2"/>
          </a:solidFill>
          <a:ln w="0">
            <a:noFill/>
            <a:prstDash val="solid"/>
            <a:round/>
            <a:headEnd/>
            <a:tailEnd/>
          </a:ln>
        </p:spPr>
        <p:txBody>
          <a:bodyPr wrap="square">
            <a:noAutofit/>
          </a:bodyPr>
          <a:lstStyle/>
          <a:p>
            <a:endParaRPr lang="en-US" dirty="0"/>
          </a:p>
        </p:txBody>
      </p:sp>
      <p:sp>
        <p:nvSpPr>
          <p:cNvPr id="29" name="Freeform: Shape 28">
            <a:extLst>
              <a:ext uri="{FF2B5EF4-FFF2-40B4-BE49-F238E27FC236}">
                <a16:creationId xmlns:a16="http://schemas.microsoft.com/office/drawing/2014/main" id="{B8BE655E-142C-41C9-895E-54D55EDDA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8673443" y="2182330"/>
            <a:ext cx="1755930" cy="4408488"/>
          </a:xfrm>
          <a:custGeom>
            <a:avLst/>
            <a:gdLst>
              <a:gd name="connsiteX0" fmla="*/ 0 w 1755930"/>
              <a:gd name="connsiteY0" fmla="*/ 4023420 h 4408488"/>
              <a:gd name="connsiteX1" fmla="*/ 1 w 1755930"/>
              <a:gd name="connsiteY1" fmla="*/ 4408488 h 4408488"/>
              <a:gd name="connsiteX2" fmla="*/ 1755930 w 1755930"/>
              <a:gd name="connsiteY2" fmla="*/ 4408488 h 4408488"/>
              <a:gd name="connsiteX3" fmla="*/ 1755930 w 1755930"/>
              <a:gd name="connsiteY3" fmla="*/ 0 h 4408488"/>
              <a:gd name="connsiteX4" fmla="*/ 1350156 w 1755930"/>
              <a:gd name="connsiteY4" fmla="*/ 0 h 4408488"/>
              <a:gd name="connsiteX5" fmla="*/ 1350156 w 1755930"/>
              <a:gd name="connsiteY5" fmla="*/ 4023628 h 440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55930" h="4408488">
                <a:moveTo>
                  <a:pt x="0" y="4023420"/>
                </a:moveTo>
                <a:lnTo>
                  <a:pt x="1" y="4408488"/>
                </a:lnTo>
                <a:lnTo>
                  <a:pt x="1755930" y="4408488"/>
                </a:lnTo>
                <a:lnTo>
                  <a:pt x="1755930" y="0"/>
                </a:lnTo>
                <a:lnTo>
                  <a:pt x="1350156" y="0"/>
                </a:lnTo>
                <a:lnTo>
                  <a:pt x="1350156" y="4023628"/>
                </a:lnTo>
                <a:close/>
              </a:path>
            </a:pathLst>
          </a:custGeom>
          <a:solidFill>
            <a:schemeClr val="tx2"/>
          </a:solidFill>
          <a:ln w="0">
            <a:noFill/>
            <a:prstDash val="solid"/>
            <a:round/>
            <a:headEnd/>
            <a:tailEnd/>
          </a:ln>
        </p:spPr>
        <p:txBody>
          <a:bodyPr/>
          <a:lstStyle/>
          <a:p>
            <a:endParaRPr lang="zh-CN" altLang="en-US"/>
          </a:p>
        </p:txBody>
      </p:sp>
      <p:sp>
        <p:nvSpPr>
          <p:cNvPr id="2" name="标题 1">
            <a:extLst>
              <a:ext uri="{FF2B5EF4-FFF2-40B4-BE49-F238E27FC236}">
                <a16:creationId xmlns:a16="http://schemas.microsoft.com/office/drawing/2014/main" id="{B78B77F8-A9F1-C76E-12C7-6F3C09BC5308}"/>
              </a:ext>
            </a:extLst>
          </p:cNvPr>
          <p:cNvSpPr>
            <a:spLocks noGrp="1"/>
          </p:cNvSpPr>
          <p:nvPr>
            <p:ph type="title"/>
          </p:nvPr>
        </p:nvSpPr>
        <p:spPr>
          <a:xfrm>
            <a:off x="1084006" y="1086143"/>
            <a:ext cx="9969910" cy="3540448"/>
          </a:xfrm>
        </p:spPr>
        <p:txBody>
          <a:bodyPr vert="horz" lIns="91440" tIns="45720" rIns="91440" bIns="45720" rtlCol="0" anchor="b">
            <a:normAutofit/>
          </a:bodyPr>
          <a:lstStyle/>
          <a:p>
            <a:pPr algn="ctr"/>
            <a:r>
              <a:rPr kumimoji="1" lang="en-US" altLang="zh-CN" sz="7200" cap="all"/>
              <a:t>Thanks  For Listen.</a:t>
            </a:r>
          </a:p>
        </p:txBody>
      </p:sp>
      <p:sp>
        <p:nvSpPr>
          <p:cNvPr id="31" name="Rectangle 30">
            <a:extLst>
              <a:ext uri="{FF2B5EF4-FFF2-40B4-BE49-F238E27FC236}">
                <a16:creationId xmlns:a16="http://schemas.microsoft.com/office/drawing/2014/main" id="{198CC593-9FF4-46EF-81AE-2D26922F15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solidFill>
                <a:schemeClr val="bg1"/>
              </a:solidFill>
            </a:endParaRPr>
          </a:p>
        </p:txBody>
      </p:sp>
    </p:spTree>
    <p:extLst>
      <p:ext uri="{BB962C8B-B14F-4D97-AF65-F5344CB8AC3E}">
        <p14:creationId xmlns:p14="http://schemas.microsoft.com/office/powerpoint/2010/main" val="1418769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6D5C59-8E74-8406-979C-106E96E4DDBF}"/>
              </a:ext>
            </a:extLst>
          </p:cNvPr>
          <p:cNvSpPr>
            <a:spLocks noGrp="1"/>
          </p:cNvSpPr>
          <p:nvPr>
            <p:ph type="title"/>
          </p:nvPr>
        </p:nvSpPr>
        <p:spPr/>
        <p:txBody>
          <a:bodyPr/>
          <a:lstStyle/>
          <a:p>
            <a:r>
              <a:rPr kumimoji="1" lang="en-US" altLang="zh-CN" dirty="0" err="1"/>
              <a:t>intoduction</a:t>
            </a:r>
            <a:endParaRPr kumimoji="1" lang="zh-CN" altLang="en-US" dirty="0"/>
          </a:p>
        </p:txBody>
      </p:sp>
      <p:sp>
        <p:nvSpPr>
          <p:cNvPr id="3" name="文本占位符 2">
            <a:extLst>
              <a:ext uri="{FF2B5EF4-FFF2-40B4-BE49-F238E27FC236}">
                <a16:creationId xmlns:a16="http://schemas.microsoft.com/office/drawing/2014/main" id="{4E25EBFA-4588-9B82-116A-6A4E31533970}"/>
              </a:ext>
            </a:extLst>
          </p:cNvPr>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3223427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B91B61-BFCA-4647-957E-A8269BE46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6879C934-0BC5-FC4D-DA0C-C8A235AC33AF}"/>
              </a:ext>
            </a:extLst>
          </p:cNvPr>
          <p:cNvSpPr>
            <a:spLocks noGrp="1"/>
          </p:cNvSpPr>
          <p:nvPr>
            <p:ph type="title"/>
          </p:nvPr>
        </p:nvSpPr>
        <p:spPr>
          <a:xfrm>
            <a:off x="5100824" y="685800"/>
            <a:ext cx="6176776" cy="1485900"/>
          </a:xfrm>
        </p:spPr>
        <p:txBody>
          <a:bodyPr>
            <a:normAutofit/>
          </a:bodyPr>
          <a:lstStyle/>
          <a:p>
            <a:r>
              <a:rPr kumimoji="1" lang="en-US" altLang="zh-CN" dirty="0"/>
              <a:t>Gravitational Waves</a:t>
            </a:r>
            <a:endParaRPr kumimoji="1" lang="zh-CN" altLang="en-US" dirty="0"/>
          </a:p>
        </p:txBody>
      </p:sp>
      <p:pic>
        <p:nvPicPr>
          <p:cNvPr id="5" name="Picture 4" descr="圆形迷宫">
            <a:extLst>
              <a:ext uri="{FF2B5EF4-FFF2-40B4-BE49-F238E27FC236}">
                <a16:creationId xmlns:a16="http://schemas.microsoft.com/office/drawing/2014/main" id="{1F96E8F0-DE33-7C49-87A9-345C50219FD5}"/>
              </a:ext>
            </a:extLst>
          </p:cNvPr>
          <p:cNvPicPr>
            <a:picLocks noChangeAspect="1"/>
          </p:cNvPicPr>
          <p:nvPr/>
        </p:nvPicPr>
        <p:blipFill>
          <a:blip r:embed="rId3"/>
          <a:srcRect l="4304" r="53127" b="-1"/>
          <a:stretch/>
        </p:blipFill>
        <p:spPr>
          <a:xfrm>
            <a:off x="-1" y="10"/>
            <a:ext cx="4373546" cy="6857990"/>
          </a:xfrm>
          <a:prstGeom prst="rect">
            <a:avLst/>
          </a:prstGeom>
        </p:spPr>
      </p:pic>
      <p:sp>
        <p:nvSpPr>
          <p:cNvPr id="11" name="Rectangle 10">
            <a:extLst>
              <a:ext uri="{FF2B5EF4-FFF2-40B4-BE49-F238E27FC236}">
                <a16:creationId xmlns:a16="http://schemas.microsoft.com/office/drawing/2014/main" id="{92D1D7C6-1C89-420C-8D35-483654167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a:p>
        </p:txBody>
      </p:sp>
      <p:sp>
        <p:nvSpPr>
          <p:cNvPr id="3" name="内容占位符 2">
            <a:extLst>
              <a:ext uri="{FF2B5EF4-FFF2-40B4-BE49-F238E27FC236}">
                <a16:creationId xmlns:a16="http://schemas.microsoft.com/office/drawing/2014/main" id="{0F9DCA6D-A73F-D62F-3E1D-0B3A750EE98D}"/>
              </a:ext>
            </a:extLst>
          </p:cNvPr>
          <p:cNvSpPr>
            <a:spLocks noGrp="1"/>
          </p:cNvSpPr>
          <p:nvPr>
            <p:ph idx="1"/>
          </p:nvPr>
        </p:nvSpPr>
        <p:spPr>
          <a:xfrm>
            <a:off x="5100824" y="2286000"/>
            <a:ext cx="6176776" cy="3581400"/>
          </a:xfrm>
        </p:spPr>
        <p:txBody>
          <a:bodyPr>
            <a:normAutofit/>
          </a:bodyPr>
          <a:lstStyle/>
          <a:p>
            <a:r>
              <a:rPr kumimoji="1" lang="en-US" altLang="zh-CN" sz="1600" dirty="0"/>
              <a:t>Gravitational waves are transient displacement in a gravitational field – generated by the relative motion of gravitating masses – that radiate outward from their source at the speed of light.</a:t>
            </a:r>
          </a:p>
          <a:p>
            <a:r>
              <a:rPr kumimoji="1" lang="en" altLang="zh-CN" sz="1600" dirty="0"/>
              <a:t>Gravitational waves transport energy as gravitational radiation, a form of radiant energy similar to electromagnetic radiation.</a:t>
            </a:r>
            <a:endParaRPr kumimoji="1" lang="en-US" altLang="zh-CN" sz="1600" dirty="0"/>
          </a:p>
          <a:p>
            <a:r>
              <a:rPr kumimoji="1" lang="en" altLang="zh-CN" sz="1600" dirty="0"/>
              <a:t>In gravitational-wave astronomy, observations of gravitational waves are used to infer data about the sources of gravitational waves.  Sources that can be studied this way include binary star systems composed of white dwarfs, neutron stars, and black holes;  events such as supernovae;  and the formation of the early universe shortly after the Big Bang.</a:t>
            </a:r>
          </a:p>
          <a:p>
            <a:r>
              <a:rPr kumimoji="1" lang="en" altLang="zh-CN" sz="1600" dirty="0"/>
              <a:t>Einstein’s view: Space can have moving ‘ripples’, called gravitational waves.</a:t>
            </a:r>
          </a:p>
          <a:p>
            <a:endParaRPr kumimoji="1" lang="zh-CN" altLang="en-US" sz="1600" dirty="0"/>
          </a:p>
        </p:txBody>
      </p:sp>
    </p:spTree>
    <p:extLst>
      <p:ext uri="{BB962C8B-B14F-4D97-AF65-F5344CB8AC3E}">
        <p14:creationId xmlns:p14="http://schemas.microsoft.com/office/powerpoint/2010/main" val="1352967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0BC9609-A8AF-411F-A9E0-C3B93C8945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A9723E70-9E4B-5801-936E-833424EA232F}"/>
              </a:ext>
            </a:extLst>
          </p:cNvPr>
          <p:cNvSpPr>
            <a:spLocks noGrp="1"/>
          </p:cNvSpPr>
          <p:nvPr>
            <p:ph type="title"/>
          </p:nvPr>
        </p:nvSpPr>
        <p:spPr>
          <a:xfrm>
            <a:off x="640080" y="639704"/>
            <a:ext cx="3299579" cy="5577840"/>
          </a:xfrm>
        </p:spPr>
        <p:txBody>
          <a:bodyPr anchor="ctr">
            <a:normAutofit/>
          </a:bodyPr>
          <a:lstStyle/>
          <a:p>
            <a:pPr algn="ctr"/>
            <a:r>
              <a:rPr kumimoji="1" lang="en-US" altLang="zh-CN" dirty="0"/>
              <a:t>Black Hole</a:t>
            </a:r>
            <a:endParaRPr kumimoji="1" lang="zh-CN" altLang="en-US"/>
          </a:p>
        </p:txBody>
      </p:sp>
      <p:graphicFrame>
        <p:nvGraphicFramePr>
          <p:cNvPr id="5" name="内容占位符 2">
            <a:extLst>
              <a:ext uri="{FF2B5EF4-FFF2-40B4-BE49-F238E27FC236}">
                <a16:creationId xmlns:a16="http://schemas.microsoft.com/office/drawing/2014/main" id="{588F1E5A-43B3-EF81-58A3-5A92C2C561CE}"/>
              </a:ext>
            </a:extLst>
          </p:cNvPr>
          <p:cNvGraphicFramePr>
            <a:graphicFrameLocks noGrp="1"/>
          </p:cNvGraphicFramePr>
          <p:nvPr>
            <p:ph idx="1"/>
            <p:extLst>
              <p:ext uri="{D42A27DB-BD31-4B8C-83A1-F6EECF244321}">
                <p14:modId xmlns:p14="http://schemas.microsoft.com/office/powerpoint/2010/main" val="2602831261"/>
              </p:ext>
            </p:extLst>
          </p:nvPr>
        </p:nvGraphicFramePr>
        <p:xfrm>
          <a:off x="4901472" y="639705"/>
          <a:ext cx="6506304" cy="55778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68393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BACD50-AF00-190E-154F-70056BAD9E8F}"/>
              </a:ext>
            </a:extLst>
          </p:cNvPr>
          <p:cNvSpPr>
            <a:spLocks noGrp="1"/>
          </p:cNvSpPr>
          <p:nvPr>
            <p:ph type="title"/>
          </p:nvPr>
        </p:nvSpPr>
        <p:spPr/>
        <p:txBody>
          <a:bodyPr/>
          <a:lstStyle/>
          <a:p>
            <a:r>
              <a:rPr kumimoji="1" lang="en-US" altLang="zh-CN" dirty="0"/>
              <a:t>target</a:t>
            </a:r>
            <a:endParaRPr kumimoji="1" lang="zh-CN" altLang="en-US" dirty="0"/>
          </a:p>
        </p:txBody>
      </p:sp>
      <p:sp>
        <p:nvSpPr>
          <p:cNvPr id="3" name="文本占位符 2">
            <a:extLst>
              <a:ext uri="{FF2B5EF4-FFF2-40B4-BE49-F238E27FC236}">
                <a16:creationId xmlns:a16="http://schemas.microsoft.com/office/drawing/2014/main" id="{7A2BB272-7313-FD9C-C263-84F1BCB4ECF3}"/>
              </a:ext>
            </a:extLst>
          </p:cNvPr>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239606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8"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9"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useBgFill="1">
        <p:nvSpPr>
          <p:cNvPr id="11" name="Rectangle 10">
            <a:extLst>
              <a:ext uri="{FF2B5EF4-FFF2-40B4-BE49-F238E27FC236}">
                <a16:creationId xmlns:a16="http://schemas.microsoft.com/office/drawing/2014/main" id="{9ECB0E0D-AC1B-4E83-84EA-237BFA2063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6DCB3B1-E1A7-4510-831B-77C8EFF56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4" name="Freeform 6">
              <a:extLst>
                <a:ext uri="{FF2B5EF4-FFF2-40B4-BE49-F238E27FC236}">
                  <a16:creationId xmlns:a16="http://schemas.microsoft.com/office/drawing/2014/main" id="{10132A3B-10CF-4EEB-BA1F-A63D2ED61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15" name="Freeform 6">
              <a:extLst>
                <a:ext uri="{FF2B5EF4-FFF2-40B4-BE49-F238E27FC236}">
                  <a16:creationId xmlns:a16="http://schemas.microsoft.com/office/drawing/2014/main" id="{014E52ED-3C51-46E6-BE4B-14FFAB2C3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p:nvSpPr>
          <p:cNvPr id="2" name="标题 1">
            <a:extLst>
              <a:ext uri="{FF2B5EF4-FFF2-40B4-BE49-F238E27FC236}">
                <a16:creationId xmlns:a16="http://schemas.microsoft.com/office/drawing/2014/main" id="{1F1DA47E-6F6C-58CA-F176-4DE3EC3D18E6}"/>
              </a:ext>
            </a:extLst>
          </p:cNvPr>
          <p:cNvSpPr>
            <a:spLocks noGrp="1"/>
          </p:cNvSpPr>
          <p:nvPr>
            <p:ph type="title"/>
          </p:nvPr>
        </p:nvSpPr>
        <p:spPr>
          <a:xfrm>
            <a:off x="1478521" y="1480930"/>
            <a:ext cx="5751537" cy="3848521"/>
          </a:xfrm>
        </p:spPr>
        <p:txBody>
          <a:bodyPr vert="horz" lIns="91440" tIns="45720" rIns="91440" bIns="45720" rtlCol="0" anchor="ctr">
            <a:normAutofit/>
          </a:bodyPr>
          <a:lstStyle/>
          <a:p>
            <a:pPr algn="r"/>
            <a:r>
              <a:rPr kumimoji="1" lang="en-US" altLang="zh-CN" sz="5100" cap="all" dirty="0"/>
              <a:t>use gravitational waves to observe a black hole merger.</a:t>
            </a:r>
          </a:p>
        </p:txBody>
      </p:sp>
      <p:cxnSp>
        <p:nvCxnSpPr>
          <p:cNvPr id="17" name="Straight Connector 16">
            <a:extLst>
              <a:ext uri="{FF2B5EF4-FFF2-40B4-BE49-F238E27FC236}">
                <a16:creationId xmlns:a16="http://schemas.microsoft.com/office/drawing/2014/main" id="{6116DDC6-8F07-46CC-8751-E5C9346B2A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74964" y="2388358"/>
            <a:ext cx="0" cy="1856096"/>
          </a:xfrm>
          <a:prstGeom prst="line">
            <a:avLst/>
          </a:prstGeom>
          <a:ln w="25400" cap="sq">
            <a:solidFill>
              <a:schemeClr val="tx1"/>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6846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Group 8">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9"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11"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pic>
        <p:nvPicPr>
          <p:cNvPr id="5" name="Picture 4">
            <a:extLst>
              <a:ext uri="{FF2B5EF4-FFF2-40B4-BE49-F238E27FC236}">
                <a16:creationId xmlns:a16="http://schemas.microsoft.com/office/drawing/2014/main" id="{CC80D9BE-7EB6-95F1-57EA-1C364D8F7E95}"/>
              </a:ext>
            </a:extLst>
          </p:cNvPr>
          <p:cNvPicPr>
            <a:picLocks noChangeAspect="1"/>
          </p:cNvPicPr>
          <p:nvPr/>
        </p:nvPicPr>
        <p:blipFill>
          <a:blip r:embed="rId2">
            <a:grayscl/>
          </a:blip>
          <a:srcRect t="28679" b="13618"/>
          <a:stretch/>
        </p:blipFill>
        <p:spPr>
          <a:xfrm>
            <a:off x="20" y="10"/>
            <a:ext cx="12191980" cy="6859300"/>
          </a:xfrm>
          <a:prstGeom prst="rect">
            <a:avLst/>
          </a:prstGeom>
        </p:spPr>
      </p:pic>
      <p:sp>
        <p:nvSpPr>
          <p:cNvPr id="13" name="Rectangle 12">
            <a:extLst>
              <a:ext uri="{FF2B5EF4-FFF2-40B4-BE49-F238E27FC236}">
                <a16:creationId xmlns:a16="http://schemas.microsoft.com/office/drawing/2014/main" id="{334BA972-C640-4E2E-B1AC-162A1ABA4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 y="0"/>
            <a:ext cx="12192000" cy="6858000"/>
          </a:xfrm>
          <a:prstGeom prst="rect">
            <a:avLst/>
          </a:prstGeom>
          <a:gradFill flip="none" rotWithShape="1">
            <a:gsLst>
              <a:gs pos="30000">
                <a:schemeClr val="bg2">
                  <a:alpha val="75000"/>
                </a:schemeClr>
              </a:gs>
              <a:gs pos="100000">
                <a:schemeClr val="bg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
            <a:extLst>
              <a:ext uri="{FF2B5EF4-FFF2-40B4-BE49-F238E27FC236}">
                <a16:creationId xmlns:a16="http://schemas.microsoft.com/office/drawing/2014/main" id="{AB4EBAB6-4362-4DD4-B97E-6707AFA57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sp>
        <p:nvSpPr>
          <p:cNvPr id="17" name="Freeform 6">
            <a:extLst>
              <a:ext uri="{FF2B5EF4-FFF2-40B4-BE49-F238E27FC236}">
                <a16:creationId xmlns:a16="http://schemas.microsoft.com/office/drawing/2014/main" id="{2FA5E0A6-4D2A-405F-AA56-A8E597834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 name="标题 1">
            <a:extLst>
              <a:ext uri="{FF2B5EF4-FFF2-40B4-BE49-F238E27FC236}">
                <a16:creationId xmlns:a16="http://schemas.microsoft.com/office/drawing/2014/main" id="{BC8D4BFC-F177-EC13-C508-9E58AA381E15}"/>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kumimoji="1" lang="en-US" altLang="zh-CN"/>
              <a:t>method</a:t>
            </a:r>
          </a:p>
        </p:txBody>
      </p:sp>
      <p:sp>
        <p:nvSpPr>
          <p:cNvPr id="3" name="文本占位符 2">
            <a:extLst>
              <a:ext uri="{FF2B5EF4-FFF2-40B4-BE49-F238E27FC236}">
                <a16:creationId xmlns:a16="http://schemas.microsoft.com/office/drawing/2014/main" id="{BF403F23-2874-D7FE-B1C9-ADEF471028B3}"/>
              </a:ext>
            </a:extLst>
          </p:cNvPr>
          <p:cNvSpPr>
            <a:spLocks noGrp="1"/>
          </p:cNvSpPr>
          <p:nvPr>
            <p:ph type="body" idx="1"/>
          </p:nvPr>
        </p:nvSpPr>
        <p:spPr>
          <a:xfrm>
            <a:off x="2679906" y="3956279"/>
            <a:ext cx="6831673" cy="1086237"/>
          </a:xfrm>
        </p:spPr>
        <p:txBody>
          <a:bodyPr vert="horz" lIns="91440" tIns="45720" rIns="91440" bIns="45720" rtlCol="0">
            <a:normAutofit/>
          </a:bodyPr>
          <a:lstStyle/>
          <a:p>
            <a:pPr algn="ctr"/>
            <a:endParaRPr kumimoji="1" lang="en-US" altLang="zh-CN" sz="2300">
              <a:solidFill>
                <a:srgbClr val="191B0E"/>
              </a:solidFill>
            </a:endParaRPr>
          </a:p>
        </p:txBody>
      </p:sp>
    </p:spTree>
    <p:extLst>
      <p:ext uri="{BB962C8B-B14F-4D97-AF65-F5344CB8AC3E}">
        <p14:creationId xmlns:p14="http://schemas.microsoft.com/office/powerpoint/2010/main" val="1164590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3"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4"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pic>
        <p:nvPicPr>
          <p:cNvPr id="4" name="图片 3">
            <a:extLst>
              <a:ext uri="{FF2B5EF4-FFF2-40B4-BE49-F238E27FC236}">
                <a16:creationId xmlns:a16="http://schemas.microsoft.com/office/drawing/2014/main" id="{C89A07E0-7321-620A-4C2C-B99199DB83E0}"/>
              </a:ext>
            </a:extLst>
          </p:cNvPr>
          <p:cNvPicPr>
            <a:picLocks noChangeAspect="1"/>
          </p:cNvPicPr>
          <p:nvPr/>
        </p:nvPicPr>
        <p:blipFill>
          <a:blip r:embed="rId2">
            <a:grayscl/>
          </a:blip>
          <a:srcRect t="28346" b="212"/>
          <a:stretch/>
        </p:blipFill>
        <p:spPr>
          <a:xfrm>
            <a:off x="20" y="10"/>
            <a:ext cx="12191980" cy="6859300"/>
          </a:xfrm>
          <a:prstGeom prst="rect">
            <a:avLst/>
          </a:prstGeom>
        </p:spPr>
      </p:pic>
      <p:sp>
        <p:nvSpPr>
          <p:cNvPr id="26" name="Rectangle 25">
            <a:extLst>
              <a:ext uri="{FF2B5EF4-FFF2-40B4-BE49-F238E27FC236}">
                <a16:creationId xmlns:a16="http://schemas.microsoft.com/office/drawing/2014/main" id="{334BA972-C640-4E2E-B1AC-162A1ABA4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 y="0"/>
            <a:ext cx="12192000" cy="6858000"/>
          </a:xfrm>
          <a:prstGeom prst="rect">
            <a:avLst/>
          </a:prstGeom>
          <a:gradFill flip="none" rotWithShape="1">
            <a:gsLst>
              <a:gs pos="30000">
                <a:schemeClr val="bg2">
                  <a:alpha val="75000"/>
                </a:schemeClr>
              </a:gs>
              <a:gs pos="100000">
                <a:schemeClr val="bg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6">
            <a:extLst>
              <a:ext uri="{FF2B5EF4-FFF2-40B4-BE49-F238E27FC236}">
                <a16:creationId xmlns:a16="http://schemas.microsoft.com/office/drawing/2014/main" id="{AB4EBAB6-4362-4DD4-B97E-6707AFA57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sp>
        <p:nvSpPr>
          <p:cNvPr id="30" name="Freeform 6">
            <a:extLst>
              <a:ext uri="{FF2B5EF4-FFF2-40B4-BE49-F238E27FC236}">
                <a16:creationId xmlns:a16="http://schemas.microsoft.com/office/drawing/2014/main" id="{2FA5E0A6-4D2A-405F-AA56-A8E597834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 name="标题 1">
            <a:extLst>
              <a:ext uri="{FF2B5EF4-FFF2-40B4-BE49-F238E27FC236}">
                <a16:creationId xmlns:a16="http://schemas.microsoft.com/office/drawing/2014/main" id="{384684D1-882A-1EEA-DE4A-64F667552AF0}"/>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kumimoji="1" lang="en-US" altLang="zh-CN" sz="7200" cap="all"/>
              <a:t>Step 1</a:t>
            </a:r>
          </a:p>
        </p:txBody>
      </p:sp>
      <p:sp>
        <p:nvSpPr>
          <p:cNvPr id="3" name="内容占位符 2">
            <a:extLst>
              <a:ext uri="{FF2B5EF4-FFF2-40B4-BE49-F238E27FC236}">
                <a16:creationId xmlns:a16="http://schemas.microsoft.com/office/drawing/2014/main" id="{8B44C041-F1AA-6D32-ECBC-63A365F0907B}"/>
              </a:ext>
            </a:extLst>
          </p:cNvPr>
          <p:cNvSpPr>
            <a:spLocks noGrp="1"/>
          </p:cNvSpPr>
          <p:nvPr>
            <p:ph idx="1"/>
          </p:nvPr>
        </p:nvSpPr>
        <p:spPr>
          <a:xfrm>
            <a:off x="2679906" y="3956279"/>
            <a:ext cx="6831673" cy="1086237"/>
          </a:xfrm>
        </p:spPr>
        <p:txBody>
          <a:bodyPr vert="horz" lIns="91440" tIns="45720" rIns="91440" bIns="45720" rtlCol="0">
            <a:normAutofit/>
          </a:bodyPr>
          <a:lstStyle/>
          <a:p>
            <a:pPr marL="0" indent="0" algn="ctr">
              <a:lnSpc>
                <a:spcPct val="112000"/>
              </a:lnSpc>
              <a:spcBef>
                <a:spcPts val="0"/>
              </a:spcBef>
              <a:spcAft>
                <a:spcPts val="600"/>
              </a:spcAft>
              <a:buNone/>
            </a:pPr>
            <a:r>
              <a:rPr kumimoji="1" lang="en-US" altLang="zh-CN" sz="2300" dirty="0">
                <a:solidFill>
                  <a:srgbClr val="191B0E"/>
                </a:solidFill>
              </a:rPr>
              <a:t>First, we intercept a packet of gravitational wave events from the </a:t>
            </a:r>
            <a:r>
              <a:rPr kumimoji="1" lang="en-US" altLang="zh-CN" sz="2300" dirty="0" err="1">
                <a:solidFill>
                  <a:srgbClr val="191B0E"/>
                </a:solidFill>
              </a:rPr>
              <a:t>gwpy</a:t>
            </a:r>
            <a:r>
              <a:rPr kumimoji="1" lang="en-US" altLang="zh-CN" sz="2300" dirty="0">
                <a:solidFill>
                  <a:srgbClr val="191B0E"/>
                </a:solidFill>
              </a:rPr>
              <a:t> database.</a:t>
            </a:r>
          </a:p>
        </p:txBody>
      </p:sp>
    </p:spTree>
    <p:extLst>
      <p:ext uri="{BB962C8B-B14F-4D97-AF65-F5344CB8AC3E}">
        <p14:creationId xmlns:p14="http://schemas.microsoft.com/office/powerpoint/2010/main" val="497881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7" name="Group 21">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3"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sp>
          <p:nvSpPr>
            <p:cNvPr id="29"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grpSp>
      <p:sp useBgFill="1">
        <p:nvSpPr>
          <p:cNvPr id="26" name="Rectangle 25">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94352280-5D19-69A1-9F20-E65E14906C60}"/>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kumimoji="1" lang="en-US" altLang="zh-CN" sz="6000" cap="all"/>
              <a:t>STEP 2</a:t>
            </a:r>
          </a:p>
        </p:txBody>
      </p:sp>
      <p:sp>
        <p:nvSpPr>
          <p:cNvPr id="3" name="内容占位符 2">
            <a:extLst>
              <a:ext uri="{FF2B5EF4-FFF2-40B4-BE49-F238E27FC236}">
                <a16:creationId xmlns:a16="http://schemas.microsoft.com/office/drawing/2014/main" id="{0A6099CB-3C6E-0473-10CD-D7D392E6F863}"/>
              </a:ext>
            </a:extLst>
          </p:cNvPr>
          <p:cNvSpPr>
            <a:spLocks noGrp="1"/>
          </p:cNvSpPr>
          <p:nvPr>
            <p:ph idx="1"/>
          </p:nvPr>
        </p:nvSpPr>
        <p:spPr>
          <a:xfrm>
            <a:off x="8154186" y="4436462"/>
            <a:ext cx="3355942" cy="1794656"/>
          </a:xfrm>
        </p:spPr>
        <p:txBody>
          <a:bodyPr vert="horz" lIns="91440" tIns="45720" rIns="91440" bIns="45720" rtlCol="0">
            <a:normAutofit/>
          </a:bodyPr>
          <a:lstStyle/>
          <a:p>
            <a:pPr marL="0" indent="0" algn="ctr">
              <a:lnSpc>
                <a:spcPct val="112000"/>
              </a:lnSpc>
              <a:spcBef>
                <a:spcPts val="0"/>
              </a:spcBef>
              <a:spcAft>
                <a:spcPts val="600"/>
              </a:spcAft>
              <a:buNone/>
            </a:pPr>
            <a:r>
              <a:rPr kumimoji="1" lang="en-US" altLang="zh-CN" sz="2300"/>
              <a:t>De-noise the raw data.</a:t>
            </a:r>
          </a:p>
        </p:txBody>
      </p:sp>
      <p:sp>
        <p:nvSpPr>
          <p:cNvPr id="28"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zh-CN" altLang="en-US"/>
          </a:p>
        </p:txBody>
      </p:sp>
      <p:sp>
        <p:nvSpPr>
          <p:cNvPr id="30"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zh-CN" altLang="en-US"/>
          </a:p>
        </p:txBody>
      </p:sp>
      <p:pic>
        <p:nvPicPr>
          <p:cNvPr id="4" name="图片 3">
            <a:extLst>
              <a:ext uri="{FF2B5EF4-FFF2-40B4-BE49-F238E27FC236}">
                <a16:creationId xmlns:a16="http://schemas.microsoft.com/office/drawing/2014/main" id="{9F1F90EB-BFCA-BE28-03C2-BC45FAFE6EBD}"/>
              </a:ext>
            </a:extLst>
          </p:cNvPr>
          <p:cNvPicPr>
            <a:picLocks noChangeAspect="1"/>
          </p:cNvPicPr>
          <p:nvPr/>
        </p:nvPicPr>
        <p:blipFill>
          <a:blip r:embed="rId2"/>
          <a:stretch>
            <a:fillRect/>
          </a:stretch>
        </p:blipFill>
        <p:spPr>
          <a:xfrm>
            <a:off x="1379023" y="2007681"/>
            <a:ext cx="5659222" cy="3041830"/>
          </a:xfrm>
          <a:prstGeom prst="rect">
            <a:avLst/>
          </a:prstGeom>
        </p:spPr>
      </p:pic>
    </p:spTree>
    <p:extLst>
      <p:ext uri="{BB962C8B-B14F-4D97-AF65-F5344CB8AC3E}">
        <p14:creationId xmlns:p14="http://schemas.microsoft.com/office/powerpoint/2010/main" val="1130464708"/>
      </p:ext>
    </p:extLst>
  </p:cSld>
  <p:clrMapOvr>
    <a:masterClrMapping/>
  </p:clrMapOvr>
</p:sld>
</file>

<file path=ppt/theme/theme1.xml><?xml version="1.0" encoding="utf-8"?>
<a:theme xmlns:a="http://schemas.openxmlformats.org/drawingml/2006/main" name="剪切">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剪切</Template>
  <TotalTime>120</TotalTime>
  <Words>319</Words>
  <Application>Microsoft Macintosh PowerPoint</Application>
  <PresentationFormat>宽屏</PresentationFormat>
  <Paragraphs>28</Paragraphs>
  <Slides>13</Slides>
  <Notes>1</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13</vt:i4>
      </vt:variant>
    </vt:vector>
  </HeadingPairs>
  <TitlesOfParts>
    <vt:vector size="16" baseType="lpstr">
      <vt:lpstr>等线</vt:lpstr>
      <vt:lpstr>Franklin Gothic Book</vt:lpstr>
      <vt:lpstr>剪切</vt:lpstr>
      <vt:lpstr>Project 3</vt:lpstr>
      <vt:lpstr>intoduction</vt:lpstr>
      <vt:lpstr>Gravitational Waves</vt:lpstr>
      <vt:lpstr>Black Hole</vt:lpstr>
      <vt:lpstr>target</vt:lpstr>
      <vt:lpstr>use gravitational waves to observe a black hole merger.</vt:lpstr>
      <vt:lpstr>method</vt:lpstr>
      <vt:lpstr>Step 1</vt:lpstr>
      <vt:lpstr>STEP 2</vt:lpstr>
      <vt:lpstr>STEP 3</vt:lpstr>
      <vt:lpstr>Step 4</vt:lpstr>
      <vt:lpstr>Step 5</vt:lpstr>
      <vt:lpstr>Thanks  For Listen.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Lei, Yaoqi</dc:creator>
  <cp:lastModifiedBy>Lei, Yaoqi</cp:lastModifiedBy>
  <cp:revision>4</cp:revision>
  <dcterms:created xsi:type="dcterms:W3CDTF">2024-11-04T04:27:23Z</dcterms:created>
  <dcterms:modified xsi:type="dcterms:W3CDTF">2024-11-05T02:52:16Z</dcterms:modified>
</cp:coreProperties>
</file>

<file path=docProps/thumbnail.jpeg>
</file>